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96" r:id="rId3"/>
    <p:sldId id="257" r:id="rId4"/>
    <p:sldId id="260" r:id="rId5"/>
    <p:sldId id="297" r:id="rId6"/>
    <p:sldId id="268" r:id="rId7"/>
    <p:sldId id="269" r:id="rId8"/>
    <p:sldId id="270" r:id="rId9"/>
    <p:sldId id="271" r:id="rId10"/>
    <p:sldId id="272" r:id="rId11"/>
    <p:sldId id="273" r:id="rId12"/>
    <p:sldId id="274" r:id="rId13"/>
    <p:sldId id="275" r:id="rId14"/>
    <p:sldId id="276" r:id="rId15"/>
    <p:sldId id="277" r:id="rId16"/>
    <p:sldId id="278" r:id="rId17"/>
    <p:sldId id="294" r:id="rId18"/>
    <p:sldId id="295" r:id="rId19"/>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3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6157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05000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31311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6199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4854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5331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946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7191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421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9759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8878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2623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7453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2619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5311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3360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12/26/2023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3106844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oMDBn_Alubo&amp;t=3010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6755"/>
            <a:ext cx="11915480" cy="2262432"/>
          </a:xfrm>
        </p:spPr>
        <p:txBody>
          <a:bodyPr>
            <a:normAutofit/>
          </a:bodyPr>
          <a:lstStyle/>
          <a:p>
            <a:r>
              <a:rPr lang="en-GB" sz="3600" dirty="0"/>
              <a:t>On </a:t>
            </a:r>
            <a:r>
              <a:rPr lang="en-GB" sz="3600" i="1" dirty="0"/>
              <a:t>presence-absence</a:t>
            </a:r>
            <a:r>
              <a:rPr lang="en-GB" sz="3600" dirty="0"/>
              <a:t>: Reflections on Africa’s (dis)placement in economics </a:t>
            </a:r>
            <a:r>
              <a:rPr lang="en-GB" sz="3600" i="1" dirty="0"/>
              <a:t>empiriscapes</a:t>
            </a:r>
          </a:p>
        </p:txBody>
      </p:sp>
      <p:sp>
        <p:nvSpPr>
          <p:cNvPr id="3" name="Subtitle 2"/>
          <p:cNvSpPr>
            <a:spLocks noGrp="1"/>
          </p:cNvSpPr>
          <p:nvPr>
            <p:ph type="subTitle" idx="1"/>
          </p:nvPr>
        </p:nvSpPr>
        <p:spPr>
          <a:xfrm>
            <a:off x="113123" y="3026004"/>
            <a:ext cx="10707278" cy="3289955"/>
          </a:xfrm>
        </p:spPr>
        <p:txBody>
          <a:bodyPr>
            <a:normAutofit fontScale="77500" lnSpcReduction="20000"/>
          </a:bodyPr>
          <a:lstStyle/>
          <a:p>
            <a:pPr algn="ctr"/>
            <a:endParaRPr lang="en-US" dirty="0"/>
          </a:p>
          <a:p>
            <a:pPr algn="ctr"/>
            <a:r>
              <a:rPr lang="en-US" dirty="0"/>
              <a:t> </a:t>
            </a:r>
          </a:p>
          <a:p>
            <a:pPr algn="ctr"/>
            <a:r>
              <a:rPr lang="en-US" b="1" dirty="0"/>
              <a:t>OLUWATOSIN  </a:t>
            </a:r>
            <a:r>
              <a:rPr lang="en-US" sz="3200" b="1" dirty="0"/>
              <a:t>ADENIYI</a:t>
            </a:r>
          </a:p>
          <a:p>
            <a:pPr algn="ctr"/>
            <a:r>
              <a:rPr lang="en-US" dirty="0"/>
              <a:t>DEPARTMENT OF ECONOMICS</a:t>
            </a:r>
          </a:p>
          <a:p>
            <a:pPr algn="ctr"/>
            <a:r>
              <a:rPr lang="en-US" dirty="0"/>
              <a:t>UNIVERSITY OF IBADAN</a:t>
            </a:r>
          </a:p>
          <a:p>
            <a:pPr algn="ctr"/>
            <a:endParaRPr lang="en-US" dirty="0"/>
          </a:p>
          <a:p>
            <a:pPr algn="ctr"/>
            <a:endParaRPr lang="en-US" dirty="0"/>
          </a:p>
          <a:p>
            <a:pPr algn="ctr"/>
            <a:r>
              <a:rPr lang="en-US" dirty="0"/>
              <a:t>KEYNOTE ADDRESS AT THE 2023 CONFERENCE ON AFRICAN POLITICAL ECONOMY(ACAPE3) CONVENED BY THE AFRICAN POLITICAL ECONOMY ASSOCIATION(APEA)</a:t>
            </a:r>
          </a:p>
          <a:p>
            <a:pPr algn="ctr"/>
            <a:endParaRPr lang="en-US" dirty="0"/>
          </a:p>
          <a:p>
            <a:pPr algn="ctr"/>
            <a:r>
              <a:rPr lang="en-US" b="1" dirty="0"/>
              <a:t>FRIDAY 8 DECEMBER, 2023</a:t>
            </a:r>
          </a:p>
          <a:p>
            <a:pPr algn="ctr"/>
            <a:endParaRPr lang="en-GB" dirty="0"/>
          </a:p>
        </p:txBody>
      </p:sp>
    </p:spTree>
    <p:extLst>
      <p:ext uri="{BB962C8B-B14F-4D97-AF65-F5344CB8AC3E}">
        <p14:creationId xmlns:p14="http://schemas.microsoft.com/office/powerpoint/2010/main" val="4212728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95070"/>
            <a:ext cx="8610600" cy="1293028"/>
          </a:xfrm>
        </p:spPr>
        <p:txBody>
          <a:bodyPr/>
          <a:lstStyle/>
          <a:p>
            <a:r>
              <a:rPr lang="en-US" b="1" dirty="0"/>
              <a:t>CONT’D</a:t>
            </a:r>
            <a:endParaRPr lang="en-GB" dirty="0"/>
          </a:p>
        </p:txBody>
      </p:sp>
      <p:sp>
        <p:nvSpPr>
          <p:cNvPr id="3" name="Content Placeholder 2"/>
          <p:cNvSpPr>
            <a:spLocks noGrp="1"/>
          </p:cNvSpPr>
          <p:nvPr>
            <p:ph idx="1"/>
          </p:nvPr>
        </p:nvSpPr>
        <p:spPr>
          <a:xfrm>
            <a:off x="0" y="1388098"/>
            <a:ext cx="12191999" cy="5469901"/>
          </a:xfrm>
        </p:spPr>
        <p:txBody>
          <a:bodyPr>
            <a:normAutofit/>
          </a:bodyPr>
          <a:lstStyle/>
          <a:p>
            <a:r>
              <a:rPr lang="en-GB" dirty="0"/>
              <a:t>I make a final illustration of the dilemma of agenda setting by drawing on a recent personal experience.  In the course of reading and writing this lecture, I was interrupted by an email from a foreign journal (l refrain from using “International” here as that will imply my endorsement of “local” for journals published in Africa) notifying me of the status of a manuscript my co-author and I had submitted earlier in the year – it was a rejection.</a:t>
            </a:r>
          </a:p>
          <a:p>
            <a:r>
              <a:rPr lang="en-GB" dirty="0"/>
              <a:t>The email read thus:</a:t>
            </a:r>
          </a:p>
          <a:p>
            <a:pPr marL="457200" lvl="1" indent="0" algn="just">
              <a:buNone/>
            </a:pPr>
            <a:r>
              <a:rPr lang="en-GB" dirty="0"/>
              <a:t>17-Feb-2023</a:t>
            </a:r>
          </a:p>
          <a:p>
            <a:pPr marL="457200" lvl="1" indent="0" algn="just">
              <a:buNone/>
            </a:pPr>
            <a:r>
              <a:rPr lang="en-GB" dirty="0"/>
              <a:t>Dear </a:t>
            </a:r>
            <a:r>
              <a:rPr lang="en-GB" dirty="0" err="1"/>
              <a:t>Dr.</a:t>
            </a:r>
            <a:r>
              <a:rPr lang="en-GB" dirty="0"/>
              <a:t> </a:t>
            </a:r>
            <a:r>
              <a:rPr lang="en-GB" dirty="0" err="1"/>
              <a:t>Adeniyi</a:t>
            </a:r>
            <a:r>
              <a:rPr lang="en-GB" dirty="0"/>
              <a:t>:</a:t>
            </a:r>
          </a:p>
          <a:p>
            <a:pPr marL="457200" lvl="1" indent="0" algn="just">
              <a:buNone/>
            </a:pPr>
            <a:r>
              <a:rPr lang="en-GB" dirty="0"/>
              <a:t>Your manuscript, xxxxxx-2023-0014, entitled "Asymmetric Contribution of Oil Prices to Instability in Nigeria’s Manufacturing Sector" has been </a:t>
            </a:r>
            <a:r>
              <a:rPr lang="en-GB" dirty="0" err="1"/>
              <a:t>unsubmitted</a:t>
            </a:r>
            <a:r>
              <a:rPr lang="en-GB" dirty="0"/>
              <a:t> to </a:t>
            </a:r>
            <a:r>
              <a:rPr lang="en-GB" i="1" dirty="0"/>
              <a:t>ZZZZ</a:t>
            </a:r>
            <a:r>
              <a:rPr lang="en-GB" dirty="0"/>
              <a:t>.  It seems to the members of the Editorial Board that </a:t>
            </a:r>
            <a:r>
              <a:rPr lang="en-GB" b="1" dirty="0"/>
              <a:t>the paper is too focused on national problems and not on some broader comparisons</a:t>
            </a:r>
            <a:r>
              <a:rPr lang="en-GB" dirty="0"/>
              <a:t>. Also, the conclusions and recommendations are for a national economic policy of Nigeria. </a:t>
            </a:r>
            <a:r>
              <a:rPr lang="en-GB" b="1" dirty="0"/>
              <a:t>There is no discussion of the appropriate literature and international debates</a:t>
            </a:r>
            <a:r>
              <a:rPr lang="en-GB" dirty="0"/>
              <a:t> etc. Therefore</a:t>
            </a:r>
            <a:r>
              <a:rPr lang="en-GB" b="1" dirty="0"/>
              <a:t>, it seems that some national journal is more appropriate as an outlet for your manuscript.</a:t>
            </a:r>
            <a:endParaRPr lang="en-GB" dirty="0"/>
          </a:p>
          <a:p>
            <a:pPr marL="457200" lvl="1" indent="0" algn="just">
              <a:buNone/>
            </a:pPr>
            <a:r>
              <a:rPr lang="en-GB" dirty="0"/>
              <a:t>Sincerely,</a:t>
            </a:r>
          </a:p>
          <a:p>
            <a:pPr marL="457200" lvl="1" indent="0" algn="just">
              <a:buNone/>
            </a:pPr>
            <a:r>
              <a:rPr lang="en-GB" i="1" dirty="0"/>
              <a:t>ZZZZ</a:t>
            </a:r>
            <a:r>
              <a:rPr lang="en-GB" dirty="0"/>
              <a:t> Editorial Office</a:t>
            </a:r>
          </a:p>
        </p:txBody>
      </p:sp>
    </p:spTree>
    <p:extLst>
      <p:ext uri="{BB962C8B-B14F-4D97-AF65-F5344CB8AC3E}">
        <p14:creationId xmlns:p14="http://schemas.microsoft.com/office/powerpoint/2010/main" val="125882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171" y="76216"/>
            <a:ext cx="8610600" cy="1293028"/>
          </a:xfrm>
        </p:spPr>
        <p:txBody>
          <a:bodyPr/>
          <a:lstStyle/>
          <a:p>
            <a:r>
              <a:rPr lang="en-US" b="1" dirty="0"/>
              <a:t>CONT’D</a:t>
            </a:r>
            <a:endParaRPr lang="en-GB" dirty="0"/>
          </a:p>
        </p:txBody>
      </p:sp>
      <p:sp>
        <p:nvSpPr>
          <p:cNvPr id="3" name="Content Placeholder 2"/>
          <p:cNvSpPr>
            <a:spLocks noGrp="1"/>
          </p:cNvSpPr>
          <p:nvPr>
            <p:ph idx="1"/>
          </p:nvPr>
        </p:nvSpPr>
        <p:spPr>
          <a:xfrm>
            <a:off x="0" y="1480008"/>
            <a:ext cx="12094590" cy="5377992"/>
          </a:xfrm>
        </p:spPr>
        <p:txBody>
          <a:bodyPr>
            <a:normAutofit/>
          </a:bodyPr>
          <a:lstStyle/>
          <a:p>
            <a:pPr algn="just"/>
            <a:r>
              <a:rPr lang="en-GB" dirty="0"/>
              <a:t>Thus, while African scholarship may have the semblance of desirable object of research, in substance it is not taken seriously enough as a subject of research by those who exercise power over how it is studied.</a:t>
            </a:r>
          </a:p>
          <a:p>
            <a:pPr marL="0" indent="0" algn="just">
              <a:buNone/>
            </a:pPr>
            <a:endParaRPr lang="en-GB" dirty="0"/>
          </a:p>
          <a:p>
            <a:pPr algn="just"/>
            <a:r>
              <a:rPr lang="en-GB" dirty="0"/>
              <a:t>Mills and </a:t>
            </a:r>
            <a:r>
              <a:rPr lang="en-GB" dirty="0" err="1"/>
              <a:t>Brandford</a:t>
            </a:r>
            <a:r>
              <a:rPr lang="en-GB" dirty="0"/>
              <a:t> (2022) explored the tensions and contradictions in scholarly publishing in Nigeria’s academic institutions. In framing their problematic, they suggested that:</a:t>
            </a:r>
          </a:p>
          <a:p>
            <a:pPr marL="0" indent="0" algn="just">
              <a:buNone/>
            </a:pPr>
            <a:endParaRPr lang="en-GB" dirty="0"/>
          </a:p>
          <a:p>
            <a:pPr lvl="1" algn="just"/>
            <a:r>
              <a:rPr lang="en-GB" dirty="0"/>
              <a:t>…., we describe the emergence of a hyperlocal ‘credibility economy’ within the Nigerian academy. The great majority of Nigerian scholars are excluded from Scopus and Web of Science, the two main global citation indexes. Stigmatized by geography, </a:t>
            </a:r>
            <a:r>
              <a:rPr lang="en-GB" b="1" dirty="0"/>
              <a:t>Nigerian journals are ignored, rendered invisible, classed as poor quality or condemned as ‘predatory’ </a:t>
            </a:r>
            <a:r>
              <a:rPr lang="en-GB" dirty="0"/>
              <a:t>(emphasis added).</a:t>
            </a:r>
          </a:p>
        </p:txBody>
      </p:sp>
    </p:spTree>
    <p:extLst>
      <p:ext uri="{BB962C8B-B14F-4D97-AF65-F5344CB8AC3E}">
        <p14:creationId xmlns:p14="http://schemas.microsoft.com/office/powerpoint/2010/main" val="2373920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04497"/>
            <a:ext cx="8610600" cy="1293028"/>
          </a:xfrm>
        </p:spPr>
        <p:txBody>
          <a:bodyPr/>
          <a:lstStyle/>
          <a:p>
            <a:r>
              <a:rPr lang="en-US" b="1" dirty="0"/>
              <a:t>CONT’D</a:t>
            </a:r>
            <a:endParaRPr lang="en-GB" dirty="0"/>
          </a:p>
        </p:txBody>
      </p:sp>
      <p:sp>
        <p:nvSpPr>
          <p:cNvPr id="3" name="Content Placeholder 2"/>
          <p:cNvSpPr>
            <a:spLocks noGrp="1"/>
          </p:cNvSpPr>
          <p:nvPr>
            <p:ph idx="1"/>
          </p:nvPr>
        </p:nvSpPr>
        <p:spPr>
          <a:xfrm>
            <a:off x="141401" y="1593130"/>
            <a:ext cx="11924907" cy="5165889"/>
          </a:xfrm>
        </p:spPr>
        <p:txBody>
          <a:bodyPr/>
          <a:lstStyle/>
          <a:p>
            <a:pPr algn="just"/>
            <a:r>
              <a:rPr lang="en-GB" dirty="0"/>
              <a:t>This is quite relatable as the University of Ibadan (U.I.) vision statement is “to be a world-class institution for academic excellence geared towards meeting societal needs”. In other words, the perspective is that of a ‘</a:t>
            </a:r>
            <a:r>
              <a:rPr lang="en-GB" dirty="0" err="1"/>
              <a:t>glocalised</a:t>
            </a:r>
            <a:r>
              <a:rPr lang="en-GB" dirty="0"/>
              <a:t>’ academic institution, that is, global in thinking while ensuring that the end goal is relevance to society – Nigeria and Africa more widely. </a:t>
            </a:r>
          </a:p>
          <a:p>
            <a:pPr algn="just"/>
            <a:endParaRPr lang="en-US" dirty="0"/>
          </a:p>
          <a:p>
            <a:pPr algn="just"/>
            <a:endParaRPr lang="en-GB" dirty="0"/>
          </a:p>
          <a:p>
            <a:pPr algn="just"/>
            <a:r>
              <a:rPr lang="en-GB" dirty="0"/>
              <a:t>Thus, the fact that the taxonomy of “International” and “Local” is operational in assessment structure in most African Universities (</a:t>
            </a:r>
            <a:r>
              <a:rPr lang="en-GB" dirty="0">
                <a:solidFill>
                  <a:srgbClr val="FF0000"/>
                </a:solidFill>
              </a:rPr>
              <a:t>or should I say Universities in Africa</a:t>
            </a:r>
            <a:r>
              <a:rPr lang="en-GB" dirty="0"/>
              <a:t>) is a key contradiction.</a:t>
            </a:r>
          </a:p>
        </p:txBody>
      </p:sp>
    </p:spTree>
    <p:extLst>
      <p:ext uri="{BB962C8B-B14F-4D97-AF65-F5344CB8AC3E}">
        <p14:creationId xmlns:p14="http://schemas.microsoft.com/office/powerpoint/2010/main" val="1046889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23350"/>
            <a:ext cx="8610600" cy="1293028"/>
          </a:xfrm>
        </p:spPr>
        <p:txBody>
          <a:bodyPr/>
          <a:lstStyle/>
          <a:p>
            <a:r>
              <a:rPr lang="en-US" b="1" dirty="0"/>
              <a:t>CONT’D</a:t>
            </a:r>
            <a:endParaRPr lang="en-GB" dirty="0"/>
          </a:p>
        </p:txBody>
      </p:sp>
      <p:sp>
        <p:nvSpPr>
          <p:cNvPr id="3" name="Content Placeholder 2"/>
          <p:cNvSpPr>
            <a:spLocks noGrp="1"/>
          </p:cNvSpPr>
          <p:nvPr>
            <p:ph idx="1"/>
          </p:nvPr>
        </p:nvSpPr>
        <p:spPr>
          <a:xfrm>
            <a:off x="0" y="1715678"/>
            <a:ext cx="12000322" cy="5052767"/>
          </a:xfrm>
        </p:spPr>
        <p:txBody>
          <a:bodyPr>
            <a:normAutofit/>
          </a:bodyPr>
          <a:lstStyle/>
          <a:p>
            <a:pPr algn="just"/>
            <a:r>
              <a:rPr lang="en-GB" dirty="0"/>
              <a:t>Scientific outlets especially journals are sites central to disciplinary communication among academics the world over. </a:t>
            </a:r>
          </a:p>
          <a:p>
            <a:pPr algn="just"/>
            <a:r>
              <a:rPr lang="en-GB" dirty="0"/>
              <a:t>These journals are an important element in the publication ecosystem and they enable the interactions among key actors such as editorial boards, peer reviewers and authors.</a:t>
            </a:r>
          </a:p>
          <a:p>
            <a:pPr algn="just"/>
            <a:r>
              <a:rPr lang="en-GB" dirty="0"/>
              <a:t>Concentrating primarily on representation, </a:t>
            </a:r>
            <a:r>
              <a:rPr lang="en-GB" dirty="0" err="1"/>
              <a:t>Chelwa</a:t>
            </a:r>
            <a:r>
              <a:rPr lang="en-GB" dirty="0"/>
              <a:t> (2021) frames his empirical exercise as a pertinent question namely: does economics have an “African problem”? </a:t>
            </a:r>
          </a:p>
          <a:p>
            <a:pPr algn="just"/>
            <a:r>
              <a:rPr lang="en-GB" dirty="0"/>
              <a:t>Among other things, he probed the authorship patterns in ten ‘top’ economics journals that have some indication that Africa is geographic focus of interest in order to tease out the share of authors from and in Africa who have been listed in articles published in these journals.</a:t>
            </a:r>
          </a:p>
          <a:p>
            <a:pPr algn="just"/>
            <a:r>
              <a:rPr lang="en-GB" dirty="0"/>
              <a:t>The outcome of this audit with respect to representation is reproduced for illustrative purposes. See next slide…</a:t>
            </a:r>
          </a:p>
        </p:txBody>
      </p:sp>
    </p:spTree>
    <p:extLst>
      <p:ext uri="{BB962C8B-B14F-4D97-AF65-F5344CB8AC3E}">
        <p14:creationId xmlns:p14="http://schemas.microsoft.com/office/powerpoint/2010/main" val="3400604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9717"/>
            <a:ext cx="8610600" cy="1293028"/>
          </a:xfrm>
        </p:spPr>
        <p:txBody>
          <a:bodyPr/>
          <a:lstStyle/>
          <a:p>
            <a:r>
              <a:rPr lang="en-US" b="1" dirty="0"/>
              <a:t>CONT’D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5416578"/>
              </p:ext>
            </p:extLst>
          </p:nvPr>
        </p:nvGraphicFramePr>
        <p:xfrm>
          <a:off x="84840" y="1498855"/>
          <a:ext cx="11642103" cy="5106703"/>
        </p:xfrm>
        <a:graphic>
          <a:graphicData uri="http://schemas.openxmlformats.org/drawingml/2006/table">
            <a:tbl>
              <a:tblPr firstRow="1" bandRow="1">
                <a:tableStyleId>{5C22544A-7EE6-4342-B048-85BDC9FD1C3A}</a:tableStyleId>
              </a:tblPr>
              <a:tblGrid>
                <a:gridCol w="3880701">
                  <a:extLst>
                    <a:ext uri="{9D8B030D-6E8A-4147-A177-3AD203B41FA5}">
                      <a16:colId xmlns:a16="http://schemas.microsoft.com/office/drawing/2014/main" val="158928951"/>
                    </a:ext>
                  </a:extLst>
                </a:gridCol>
                <a:gridCol w="3880701">
                  <a:extLst>
                    <a:ext uri="{9D8B030D-6E8A-4147-A177-3AD203B41FA5}">
                      <a16:colId xmlns:a16="http://schemas.microsoft.com/office/drawing/2014/main" val="3861655224"/>
                    </a:ext>
                  </a:extLst>
                </a:gridCol>
                <a:gridCol w="3880701">
                  <a:extLst>
                    <a:ext uri="{9D8B030D-6E8A-4147-A177-3AD203B41FA5}">
                      <a16:colId xmlns:a16="http://schemas.microsoft.com/office/drawing/2014/main" val="1045940769"/>
                    </a:ext>
                  </a:extLst>
                </a:gridCol>
              </a:tblGrid>
              <a:tr h="458486">
                <a:tc>
                  <a:txBody>
                    <a:bodyPr/>
                    <a:lstStyle/>
                    <a:p>
                      <a:pPr marL="0" marR="0">
                        <a:lnSpc>
                          <a:spcPct val="107000"/>
                        </a:lnSpc>
                        <a:spcBef>
                          <a:spcPts val="0"/>
                        </a:spcBef>
                        <a:spcAft>
                          <a:spcPts val="0"/>
                        </a:spcAft>
                      </a:pPr>
                      <a:r>
                        <a:rPr lang="en-GB" sz="1600" b="1" dirty="0">
                          <a:effectLst/>
                          <a:latin typeface="Times New Roman" panose="02020603050405020304" pitchFamily="18" charset="0"/>
                          <a:ea typeface="Calibri" panose="020F0502020204030204" pitchFamily="34" charset="0"/>
                          <a:cs typeface="Times New Roman" panose="02020603050405020304" pitchFamily="18" charset="0"/>
                        </a:rPr>
                        <a:t>Name of Journal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b="1" dirty="0">
                          <a:effectLst/>
                          <a:latin typeface="Times New Roman" panose="02020603050405020304" pitchFamily="18" charset="0"/>
                          <a:ea typeface="Calibri" panose="020F0502020204030204" pitchFamily="34" charset="0"/>
                          <a:cs typeface="Times New Roman" panose="02020603050405020304" pitchFamily="18" charset="0"/>
                        </a:rPr>
                        <a:t>% of total articles on Africa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b="1">
                          <a:effectLst/>
                          <a:latin typeface="Times New Roman" panose="02020603050405020304" pitchFamily="18" charset="0"/>
                          <a:ea typeface="Calibri" panose="020F0502020204030204" pitchFamily="34" charset="0"/>
                          <a:cs typeface="Times New Roman" panose="02020603050405020304" pitchFamily="18" charset="0"/>
                        </a:rPr>
                        <a:t>% with at least one African-based author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6744967"/>
                  </a:ext>
                </a:extLst>
              </a:tr>
              <a:tr h="458486">
                <a:tc>
                  <a:txBody>
                    <a:bodyPr/>
                    <a:lstStyle/>
                    <a:p>
                      <a:pPr marL="0" marR="0">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Agriculture Economics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26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41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9264154"/>
                  </a:ext>
                </a:extLst>
              </a:tr>
              <a:tr h="458486">
                <a:tc>
                  <a:txBody>
                    <a:bodyPr/>
                    <a:lstStyle/>
                    <a:p>
                      <a:pPr marL="0" marR="0">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Journal of African Economies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b="1">
                          <a:effectLst/>
                          <a:latin typeface="Times New Roman" panose="02020603050405020304" pitchFamily="18" charset="0"/>
                          <a:ea typeface="Calibri" panose="020F0502020204030204" pitchFamily="34" charset="0"/>
                          <a:cs typeface="Times New Roman" panose="02020603050405020304" pitchFamily="18" charset="0"/>
                        </a:rPr>
                        <a:t>100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5258007"/>
                  </a:ext>
                </a:extLst>
              </a:tr>
              <a:tr h="458486">
                <a:tc>
                  <a:txBody>
                    <a:bodyPr/>
                    <a:lstStyle/>
                    <a:p>
                      <a:pPr marL="0" marR="0">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Land Economics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5780999"/>
                  </a:ext>
                </a:extLst>
              </a:tr>
              <a:tr h="458486">
                <a:tc>
                  <a:txBody>
                    <a:bodyPr/>
                    <a:lstStyle/>
                    <a:p>
                      <a:pPr marL="0" marR="0">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World Development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1430745"/>
                  </a:ext>
                </a:extLst>
              </a:tr>
              <a:tr h="458486">
                <a:tc>
                  <a:txBody>
                    <a:bodyPr/>
                    <a:lstStyle/>
                    <a:p>
                      <a:pPr marL="0" marR="0">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African Economic History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b="1">
                          <a:effectLst/>
                          <a:latin typeface="Times New Roman" panose="02020603050405020304" pitchFamily="18" charset="0"/>
                          <a:ea typeface="Calibri" panose="020F0502020204030204" pitchFamily="34" charset="0"/>
                          <a:cs typeface="Times New Roman" panose="02020603050405020304" pitchFamily="18" charset="0"/>
                        </a:rPr>
                        <a:t>100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19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6728549"/>
                  </a:ext>
                </a:extLst>
              </a:tr>
              <a:tr h="458486">
                <a:tc>
                  <a:txBody>
                    <a:bodyPr/>
                    <a:lstStyle/>
                    <a:p>
                      <a:pPr marL="0" marR="0">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Economic Development and Cultural Change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32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16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1113424"/>
                  </a:ext>
                </a:extLst>
              </a:tr>
              <a:tr h="458486">
                <a:tc>
                  <a:txBody>
                    <a:bodyPr/>
                    <a:lstStyle/>
                    <a:p>
                      <a:pPr marL="0" marR="0">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Journal of Development Economics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036679"/>
                  </a:ext>
                </a:extLst>
              </a:tr>
              <a:tr h="458486">
                <a:tc>
                  <a:txBody>
                    <a:bodyPr/>
                    <a:lstStyle/>
                    <a:p>
                      <a:pPr marL="0" marR="0">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World Bank Economic Review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17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39884"/>
                  </a:ext>
                </a:extLst>
              </a:tr>
              <a:tr h="458486">
                <a:tc>
                  <a:txBody>
                    <a:bodyPr/>
                    <a:lstStyle/>
                    <a:p>
                      <a:pPr marL="0" marR="0">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American Economic Journal: Applied Economics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10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5397959"/>
                  </a:ext>
                </a:extLst>
              </a:tr>
              <a:tr h="458486">
                <a:tc>
                  <a:txBody>
                    <a:bodyPr/>
                    <a:lstStyle/>
                    <a:p>
                      <a:pPr marL="0" marR="0">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World Bank Research Observer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207858"/>
                  </a:ext>
                </a:extLst>
              </a:tr>
            </a:tbl>
          </a:graphicData>
        </a:graphic>
      </p:graphicFrame>
      <p:sp>
        <p:nvSpPr>
          <p:cNvPr id="5" name="Rectangle 4"/>
          <p:cNvSpPr/>
          <p:nvPr/>
        </p:nvSpPr>
        <p:spPr>
          <a:xfrm>
            <a:off x="1507791" y="1129523"/>
            <a:ext cx="5009769" cy="369332"/>
          </a:xfrm>
          <a:prstGeom prst="rect">
            <a:avLst/>
          </a:prstGeom>
        </p:spPr>
        <p:txBody>
          <a:bodyPr wrap="none">
            <a:spAutoFit/>
          </a:bodyPr>
          <a:lstStyle/>
          <a:p>
            <a:r>
              <a:rPr lang="en-GB" dirty="0">
                <a:latin typeface="Times New Roman" panose="02020603050405020304" pitchFamily="18" charset="0"/>
                <a:ea typeface="Calibri" panose="020F0502020204030204" pitchFamily="34" charset="0"/>
              </a:rPr>
              <a:t>Table 1: Africa’s Representation Shares, 2005 -2015</a:t>
            </a:r>
            <a:endParaRPr lang="en-GB" dirty="0"/>
          </a:p>
        </p:txBody>
      </p:sp>
      <p:sp>
        <p:nvSpPr>
          <p:cNvPr id="6" name="Rectangle 5"/>
          <p:cNvSpPr/>
          <p:nvPr/>
        </p:nvSpPr>
        <p:spPr>
          <a:xfrm>
            <a:off x="0" y="6542201"/>
            <a:ext cx="5062155" cy="369332"/>
          </a:xfrm>
          <a:prstGeom prst="rect">
            <a:avLst/>
          </a:prstGeom>
        </p:spPr>
        <p:txBody>
          <a:bodyPr wrap="none">
            <a:spAutoFit/>
          </a:bodyPr>
          <a:lstStyle/>
          <a:p>
            <a:r>
              <a:rPr lang="en-GB" b="1" dirty="0">
                <a:latin typeface="Times New Roman" panose="02020603050405020304" pitchFamily="18" charset="0"/>
                <a:ea typeface="Calibri" panose="020F0502020204030204" pitchFamily="34" charset="0"/>
              </a:rPr>
              <a:t>Source</a:t>
            </a:r>
            <a:r>
              <a:rPr lang="en-GB" dirty="0">
                <a:latin typeface="Times New Roman" panose="02020603050405020304" pitchFamily="18" charset="0"/>
                <a:ea typeface="Calibri" panose="020F0502020204030204" pitchFamily="34" charset="0"/>
              </a:rPr>
              <a:t>: Taken from Table 3 in </a:t>
            </a:r>
            <a:r>
              <a:rPr lang="en-GB" dirty="0" err="1">
                <a:latin typeface="Times New Roman" panose="02020603050405020304" pitchFamily="18" charset="0"/>
                <a:ea typeface="Calibri" panose="020F0502020204030204" pitchFamily="34" charset="0"/>
              </a:rPr>
              <a:t>Chelwa</a:t>
            </a:r>
            <a:r>
              <a:rPr lang="en-GB" dirty="0">
                <a:latin typeface="Times New Roman" panose="02020603050405020304" pitchFamily="18" charset="0"/>
                <a:ea typeface="Calibri" panose="020F0502020204030204" pitchFamily="34" charset="0"/>
              </a:rPr>
              <a:t> (2021): pp 86</a:t>
            </a:r>
            <a:endParaRPr lang="en-GB" dirty="0"/>
          </a:p>
        </p:txBody>
      </p:sp>
    </p:spTree>
    <p:extLst>
      <p:ext uri="{BB962C8B-B14F-4D97-AF65-F5344CB8AC3E}">
        <p14:creationId xmlns:p14="http://schemas.microsoft.com/office/powerpoint/2010/main" val="3866731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13923"/>
            <a:ext cx="8610600" cy="1293028"/>
          </a:xfrm>
        </p:spPr>
        <p:txBody>
          <a:bodyPr/>
          <a:lstStyle/>
          <a:p>
            <a:r>
              <a:rPr lang="en-US" b="1" dirty="0"/>
              <a:t> CONT’D</a:t>
            </a:r>
            <a:endParaRPr lang="en-GB" dirty="0"/>
          </a:p>
        </p:txBody>
      </p:sp>
      <p:sp>
        <p:nvSpPr>
          <p:cNvPr id="3" name="Content Placeholder 2"/>
          <p:cNvSpPr>
            <a:spLocks noGrp="1"/>
          </p:cNvSpPr>
          <p:nvPr>
            <p:ph idx="1"/>
          </p:nvPr>
        </p:nvSpPr>
        <p:spPr>
          <a:xfrm>
            <a:off x="0" y="1593130"/>
            <a:ext cx="11953188" cy="5156462"/>
          </a:xfrm>
        </p:spPr>
        <p:txBody>
          <a:bodyPr/>
          <a:lstStyle/>
          <a:p>
            <a:pPr algn="just"/>
            <a:r>
              <a:rPr lang="en-GB" dirty="0" err="1"/>
              <a:t>Chelwa</a:t>
            </a:r>
            <a:r>
              <a:rPr lang="en-GB" dirty="0"/>
              <a:t> (2021) refers to this excess supply of ideas as “spoils” and he argued that:</a:t>
            </a:r>
          </a:p>
          <a:p>
            <a:pPr algn="just"/>
            <a:endParaRPr lang="en-US" dirty="0"/>
          </a:p>
          <a:p>
            <a:pPr marL="0" indent="0" algn="just">
              <a:buNone/>
            </a:pPr>
            <a:endParaRPr lang="en-US" dirty="0"/>
          </a:p>
          <a:p>
            <a:pPr marL="457200" lvl="1" indent="0" algn="just">
              <a:buNone/>
            </a:pPr>
            <a:r>
              <a:rPr lang="en-GB" dirty="0"/>
              <a:t>….. we observe that the ‘spoils’ are mostly shared between North American institutions (mostly in the United States) and European institutions (mostly in the United Kingdom, Germany and Scandinavia). On average, half of the papers on Africa without a single African-based author were written by North American authors while the average for Europe was slightly less than half. </a:t>
            </a:r>
          </a:p>
        </p:txBody>
      </p:sp>
    </p:spTree>
    <p:extLst>
      <p:ext uri="{BB962C8B-B14F-4D97-AF65-F5344CB8AC3E}">
        <p14:creationId xmlns:p14="http://schemas.microsoft.com/office/powerpoint/2010/main" val="3053284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42839"/>
            <a:ext cx="8610600" cy="1293028"/>
          </a:xfrm>
        </p:spPr>
        <p:txBody>
          <a:bodyPr/>
          <a:lstStyle/>
          <a:p>
            <a:r>
              <a:rPr lang="en-US" b="1" dirty="0"/>
              <a:t>4. CONT’D</a:t>
            </a:r>
            <a:endParaRPr lang="en-GB" dirty="0"/>
          </a:p>
        </p:txBody>
      </p:sp>
      <p:sp>
        <p:nvSpPr>
          <p:cNvPr id="3" name="Content Placeholder 2"/>
          <p:cNvSpPr>
            <a:spLocks noGrp="1"/>
          </p:cNvSpPr>
          <p:nvPr>
            <p:ph idx="1"/>
          </p:nvPr>
        </p:nvSpPr>
        <p:spPr>
          <a:xfrm>
            <a:off x="65988" y="1435867"/>
            <a:ext cx="11440212" cy="4773391"/>
          </a:xfrm>
        </p:spPr>
        <p:txBody>
          <a:bodyPr/>
          <a:lstStyle/>
          <a:p>
            <a:r>
              <a:rPr lang="en-GB" dirty="0"/>
              <a:t>editorial board membership  of the top five journals in most rankings on economics.</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857" y="2185217"/>
            <a:ext cx="9400543" cy="3829083"/>
          </a:xfrm>
          <a:prstGeom prst="rect">
            <a:avLst/>
          </a:prstGeom>
          <a:noFill/>
          <a:ln>
            <a:noFill/>
          </a:ln>
        </p:spPr>
      </p:pic>
      <p:sp>
        <p:nvSpPr>
          <p:cNvPr id="5" name="Rectangle 4"/>
          <p:cNvSpPr/>
          <p:nvPr/>
        </p:nvSpPr>
        <p:spPr>
          <a:xfrm>
            <a:off x="657857" y="6069429"/>
            <a:ext cx="7151354" cy="474617"/>
          </a:xfrm>
          <a:prstGeom prst="rect">
            <a:avLst/>
          </a:prstGeom>
        </p:spPr>
        <p:txBody>
          <a:bodyPr wrap="square">
            <a:spAutoFit/>
          </a:bodyPr>
          <a:lstStyle/>
          <a:p>
            <a:pPr>
              <a:lnSpc>
                <a:spcPct val="107000"/>
              </a:lnSpc>
            </a:pPr>
            <a:r>
              <a:rPr lang="en-GB" sz="1200" b="1" dirty="0">
                <a:latin typeface="Times New Roman" panose="02020603050405020304" pitchFamily="18" charset="0"/>
                <a:ea typeface="Calibri" panose="020F0502020204030204" pitchFamily="34" charset="0"/>
                <a:cs typeface="Times New Roman" panose="02020603050405020304" pitchFamily="18" charset="0"/>
              </a:rPr>
              <a:t>Figure 1</a:t>
            </a:r>
            <a:r>
              <a:rPr lang="en-GB" sz="1200" dirty="0">
                <a:latin typeface="Times New Roman" panose="02020603050405020304" pitchFamily="18" charset="0"/>
                <a:ea typeface="Calibri" panose="020F0502020204030204" pitchFamily="34" charset="0"/>
                <a:cs typeface="Times New Roman" panose="02020603050405020304" pitchFamily="18" charset="0"/>
              </a:rPr>
              <a:t>: Photo Gallery of the Editorial Boards of the Top 5 Journals in Economics (September 2020)</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r>
              <a:rPr lang="fr-CM" sz="1200" b="1" dirty="0">
                <a:latin typeface="Times New Roman" panose="02020603050405020304" pitchFamily="18" charset="0"/>
                <a:ea typeface="Calibri" panose="020F0502020204030204" pitchFamily="34" charset="0"/>
              </a:rPr>
              <a:t>Source</a:t>
            </a:r>
            <a:r>
              <a:rPr lang="fr-CM" sz="1200" dirty="0">
                <a:latin typeface="Times New Roman" panose="02020603050405020304" pitchFamily="18" charset="0"/>
                <a:ea typeface="Calibri" panose="020F0502020204030204" pitchFamily="34" charset="0"/>
              </a:rPr>
              <a:t>: https://twitter.com/graykimbrough/status/1305168470498254848</a:t>
            </a:r>
            <a:endParaRPr lang="en-GB" sz="1200" dirty="0"/>
          </a:p>
        </p:txBody>
      </p:sp>
    </p:spTree>
    <p:extLst>
      <p:ext uri="{BB962C8B-B14F-4D97-AF65-F5344CB8AC3E}">
        <p14:creationId xmlns:p14="http://schemas.microsoft.com/office/powerpoint/2010/main" val="3884629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014" y="0"/>
            <a:ext cx="8610600" cy="1293028"/>
          </a:xfrm>
        </p:spPr>
        <p:txBody>
          <a:bodyPr/>
          <a:lstStyle/>
          <a:p>
            <a:r>
              <a:rPr lang="en-GB" b="1" dirty="0"/>
              <a:t>Closing Thoughts</a:t>
            </a:r>
            <a:endParaRPr lang="en-GB" dirty="0"/>
          </a:p>
        </p:txBody>
      </p:sp>
      <p:sp>
        <p:nvSpPr>
          <p:cNvPr id="3" name="Content Placeholder 2"/>
          <p:cNvSpPr>
            <a:spLocks noGrp="1"/>
          </p:cNvSpPr>
          <p:nvPr>
            <p:ph idx="1"/>
          </p:nvPr>
        </p:nvSpPr>
        <p:spPr>
          <a:xfrm>
            <a:off x="0" y="1602557"/>
            <a:ext cx="12094590" cy="5203596"/>
          </a:xfrm>
        </p:spPr>
        <p:txBody>
          <a:bodyPr>
            <a:normAutofit/>
          </a:bodyPr>
          <a:lstStyle/>
          <a:p>
            <a:pPr algn="just"/>
            <a:r>
              <a:rPr lang="en-GB" dirty="0"/>
              <a:t>In this brief talk I have made an attempt to draw attention to the consciousness that Africa and lived realities across its varied geographies are </a:t>
            </a:r>
            <a:r>
              <a:rPr lang="en-GB" b="1" dirty="0"/>
              <a:t>not really</a:t>
            </a:r>
            <a:r>
              <a:rPr lang="en-GB" dirty="0"/>
              <a:t> integral to research in economics. </a:t>
            </a:r>
          </a:p>
          <a:p>
            <a:pPr marL="0" indent="0" algn="just">
              <a:buNone/>
            </a:pPr>
            <a:endParaRPr lang="en-GB" dirty="0"/>
          </a:p>
          <a:p>
            <a:pPr algn="just"/>
            <a:r>
              <a:rPr lang="en-GB" dirty="0"/>
              <a:t>Extraverted stance predisposes to some tendencies that are not likely to be helpful </a:t>
            </a:r>
            <a:r>
              <a:rPr lang="en-GB" i="1" dirty="0"/>
              <a:t>viz</a:t>
            </a:r>
            <a:r>
              <a:rPr lang="en-GB" dirty="0"/>
              <a:t>:</a:t>
            </a:r>
          </a:p>
          <a:p>
            <a:pPr algn="just">
              <a:buFont typeface="Wingdings" panose="05000000000000000000" pitchFamily="2" charset="2"/>
              <a:buChar char="v"/>
            </a:pPr>
            <a:r>
              <a:rPr lang="en-GB" dirty="0"/>
              <a:t>Feelings of “I beta pass my </a:t>
            </a:r>
            <a:r>
              <a:rPr lang="en-GB" dirty="0" err="1"/>
              <a:t>neigbour</a:t>
            </a:r>
            <a:r>
              <a:rPr lang="en-GB" dirty="0"/>
              <a:t>” : Competition Vs Cooperation</a:t>
            </a:r>
          </a:p>
          <a:p>
            <a:pPr algn="just">
              <a:buFont typeface="Wingdings" panose="05000000000000000000" pitchFamily="2" charset="2"/>
              <a:buChar char="v"/>
            </a:pPr>
            <a:r>
              <a:rPr lang="en-GB" dirty="0"/>
              <a:t>Chasing shadows? : </a:t>
            </a:r>
            <a:r>
              <a:rPr lang="en-GB" dirty="0" err="1"/>
              <a:t>Metricisation</a:t>
            </a:r>
            <a:r>
              <a:rPr lang="en-GB" dirty="0"/>
              <a:t> and distorted incentives (h-index , i-10 index)</a:t>
            </a:r>
          </a:p>
          <a:p>
            <a:pPr algn="just">
              <a:buFont typeface="Wingdings" panose="05000000000000000000" pitchFamily="2" charset="2"/>
              <a:buChar char="v"/>
            </a:pPr>
            <a:r>
              <a:rPr lang="en-GB" dirty="0"/>
              <a:t>Unwholesome practices : Self-Citations and “Forced” Citations</a:t>
            </a:r>
          </a:p>
          <a:p>
            <a:pPr algn="just">
              <a:buFont typeface="Wingdings" panose="05000000000000000000" pitchFamily="2" charset="2"/>
              <a:buChar char="v"/>
            </a:pPr>
            <a:r>
              <a:rPr lang="en-GB" dirty="0"/>
              <a:t>“Distraction Industry” ??? </a:t>
            </a:r>
          </a:p>
          <a:p>
            <a:pPr marL="0" indent="0" algn="just">
              <a:buNone/>
            </a:pPr>
            <a:r>
              <a:rPr lang="en-GB" dirty="0"/>
              <a:t> </a:t>
            </a:r>
          </a:p>
          <a:p>
            <a:pPr algn="just"/>
            <a:r>
              <a:rPr lang="en-GB" dirty="0"/>
              <a:t>The foregoing has a multiplicity of implications for training and research in economics domiciled in African institutions especially universities. </a:t>
            </a:r>
          </a:p>
          <a:p>
            <a:pPr algn="just"/>
            <a:r>
              <a:rPr lang="en-GB" dirty="0"/>
              <a:t>How should impact be conceived, understood and pursued in the African context???</a:t>
            </a:r>
          </a:p>
        </p:txBody>
      </p:sp>
    </p:spTree>
    <p:extLst>
      <p:ext uri="{BB962C8B-B14F-4D97-AF65-F5344CB8AC3E}">
        <p14:creationId xmlns:p14="http://schemas.microsoft.com/office/powerpoint/2010/main" val="1099752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2397" y="745672"/>
            <a:ext cx="8915400" cy="3777622"/>
          </a:xfrm>
        </p:spPr>
        <p:txBody>
          <a:bodyPr>
            <a:prstTxWarp prst="textWave1">
              <a:avLst/>
            </a:prstTxWarp>
            <a:normAutofit fontScale="92500" lnSpcReduction="10000"/>
            <a:scene3d>
              <a:camera prst="orthographicFront"/>
              <a:lightRig rig="threePt" dir="t"/>
            </a:scene3d>
            <a:sp3d extrusionH="57150">
              <a:bevelT w="69850" h="69850" prst="divot"/>
            </a:sp3d>
          </a:bodyPr>
          <a:lstStyle/>
          <a:p>
            <a:pPr marL="0" indent="0">
              <a:buNone/>
            </a:pPr>
            <a:endParaRPr lang="en-US" dirty="0"/>
          </a:p>
          <a:p>
            <a:pPr marL="0" indent="0">
              <a:buNone/>
            </a:pPr>
            <a:endParaRPr lang="en-US" dirty="0"/>
          </a:p>
          <a:p>
            <a:pPr marL="0" indent="0">
              <a:buNone/>
            </a:pPr>
            <a:endParaRPr lang="en-US" dirty="0"/>
          </a:p>
          <a:p>
            <a:pPr marL="0" indent="0">
              <a:buNone/>
            </a:pPr>
            <a:r>
              <a:rPr lang="en-US"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a:p>
            <a:pPr marL="0" indent="0">
              <a:buNone/>
            </a:pPr>
            <a:r>
              <a:rPr lang="en-US"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FOR LISTENING</a:t>
            </a:r>
            <a:endParaRPr lang="en-GB" sz="9600" dirty="0"/>
          </a:p>
        </p:txBody>
      </p:sp>
    </p:spTree>
    <p:extLst>
      <p:ext uri="{BB962C8B-B14F-4D97-AF65-F5344CB8AC3E}">
        <p14:creationId xmlns:p14="http://schemas.microsoft.com/office/powerpoint/2010/main" val="380969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5F70-BDF8-61B1-C53E-95176901BC0C}"/>
              </a:ext>
            </a:extLst>
          </p:cNvPr>
          <p:cNvSpPr>
            <a:spLocks noGrp="1"/>
          </p:cNvSpPr>
          <p:nvPr>
            <p:ph type="title"/>
          </p:nvPr>
        </p:nvSpPr>
        <p:spPr/>
        <p:txBody>
          <a:bodyPr/>
          <a:lstStyle/>
          <a:p>
            <a:r>
              <a:rPr lang="en-GB" dirty="0"/>
              <a:t>Preamble</a:t>
            </a:r>
          </a:p>
        </p:txBody>
      </p:sp>
      <p:sp>
        <p:nvSpPr>
          <p:cNvPr id="3" name="Content Placeholder 2">
            <a:extLst>
              <a:ext uri="{FF2B5EF4-FFF2-40B4-BE49-F238E27FC236}">
                <a16:creationId xmlns:a16="http://schemas.microsoft.com/office/drawing/2014/main" id="{8FE0A4EF-604A-226A-292F-6B5199DFF4A7}"/>
              </a:ext>
            </a:extLst>
          </p:cNvPr>
          <p:cNvSpPr>
            <a:spLocks noGrp="1"/>
          </p:cNvSpPr>
          <p:nvPr>
            <p:ph idx="1"/>
          </p:nvPr>
        </p:nvSpPr>
        <p:spPr/>
        <p:txBody>
          <a:bodyPr>
            <a:normAutofit/>
          </a:bodyPr>
          <a:lstStyle/>
          <a:p>
            <a:r>
              <a:rPr lang="en-GB" dirty="0"/>
              <a:t>Context and Caveat(s)</a:t>
            </a:r>
          </a:p>
          <a:p>
            <a:endParaRPr lang="en-GB" dirty="0"/>
          </a:p>
          <a:p>
            <a:pPr>
              <a:buFont typeface="Wingdings" panose="05000000000000000000" pitchFamily="2" charset="2"/>
              <a:buChar char="q"/>
            </a:pPr>
            <a:r>
              <a:rPr lang="en-GB" dirty="0"/>
              <a:t>First Faculty Lecture of FEMS, University of Ibadan</a:t>
            </a:r>
          </a:p>
          <a:p>
            <a:pPr>
              <a:buFont typeface="Wingdings" panose="05000000000000000000" pitchFamily="2" charset="2"/>
              <a:buChar char="q"/>
            </a:pPr>
            <a:endParaRPr lang="en-GB" dirty="0"/>
          </a:p>
          <a:p>
            <a:pPr algn="l"/>
            <a:r>
              <a:rPr lang="en-GB" sz="1800" b="0" i="0" u="none" strike="noStrike" baseline="0" dirty="0">
                <a:solidFill>
                  <a:srgbClr val="B6082E"/>
                </a:solidFill>
                <a:latin typeface="Calibri" panose="020F0502020204030204" pitchFamily="34" charset="0"/>
              </a:rPr>
              <a:t>Adeniyi, O.A. (2023). What is “African Economics the Economics Of?”. Being text of the First Faculty Lecture of the Faculty of Economics and Management Sciences, University of Ibadan, Ibadan. Video recording at </a:t>
            </a:r>
            <a:r>
              <a:rPr lang="en-GB" sz="1800" b="0" i="0" u="none" strike="noStrike" baseline="0" dirty="0">
                <a:solidFill>
                  <a:srgbClr val="B6082E"/>
                </a:solidFill>
                <a:latin typeface="Calibri" panose="020F0502020204030204" pitchFamily="34" charset="0"/>
                <a:hlinkClick r:id="rId2"/>
              </a:rPr>
              <a:t>https://www.youtube.com/watch?v=oMDBn_Alubo&amp;t=3010s</a:t>
            </a:r>
            <a:endParaRPr lang="en-GB" sz="1800" b="0" i="0" u="none" strike="noStrike" baseline="0" dirty="0">
              <a:solidFill>
                <a:srgbClr val="B6082E"/>
              </a:solidFill>
              <a:latin typeface="Calibri" panose="020F0502020204030204" pitchFamily="34" charset="0"/>
            </a:endParaRPr>
          </a:p>
          <a:p>
            <a:pPr marL="0" indent="0" algn="l">
              <a:buNone/>
            </a:pPr>
            <a:endParaRPr lang="en-GB" sz="1800" b="0" i="0" u="none" strike="noStrike" baseline="0" dirty="0">
              <a:solidFill>
                <a:srgbClr val="B6082E"/>
              </a:solidFill>
              <a:latin typeface="Calibri" panose="020F0502020204030204" pitchFamily="34" charset="0"/>
            </a:endParaRPr>
          </a:p>
          <a:p>
            <a:pPr algn="l">
              <a:buFont typeface="Wingdings" panose="05000000000000000000" pitchFamily="2" charset="2"/>
              <a:buChar char="q"/>
            </a:pPr>
            <a:r>
              <a:rPr lang="en-GB" dirty="0">
                <a:solidFill>
                  <a:srgbClr val="B6082E"/>
                </a:solidFill>
                <a:latin typeface="Calibri" panose="020F0502020204030204" pitchFamily="34" charset="0"/>
              </a:rPr>
              <a:t>Positionality(</a:t>
            </a:r>
            <a:r>
              <a:rPr lang="en-GB" dirty="0" err="1">
                <a:solidFill>
                  <a:srgbClr val="B6082E"/>
                </a:solidFill>
                <a:latin typeface="Calibri" panose="020F0502020204030204" pitchFamily="34" charset="0"/>
              </a:rPr>
              <a:t>ies</a:t>
            </a:r>
            <a:r>
              <a:rPr lang="en-GB" dirty="0">
                <a:solidFill>
                  <a:srgbClr val="B6082E"/>
                </a:solidFill>
                <a:latin typeface="Calibri" panose="020F0502020204030204" pitchFamily="34" charset="0"/>
              </a:rPr>
              <a:t>): Disciplinary socialisation; Path dependence</a:t>
            </a:r>
            <a:endParaRPr lang="en-GB" dirty="0"/>
          </a:p>
        </p:txBody>
      </p:sp>
    </p:spTree>
    <p:extLst>
      <p:ext uri="{BB962C8B-B14F-4D97-AF65-F5344CB8AC3E}">
        <p14:creationId xmlns:p14="http://schemas.microsoft.com/office/powerpoint/2010/main" val="2474922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37328"/>
            <a:ext cx="8610600" cy="725864"/>
          </a:xfrm>
        </p:spPr>
        <p:txBody>
          <a:bodyPr/>
          <a:lstStyle/>
          <a:p>
            <a:r>
              <a:rPr lang="en-US" dirty="0"/>
              <a:t>Introduction</a:t>
            </a:r>
            <a:endParaRPr lang="en-GB" dirty="0"/>
          </a:p>
        </p:txBody>
      </p:sp>
      <p:sp>
        <p:nvSpPr>
          <p:cNvPr id="3" name="Content Placeholder 2"/>
          <p:cNvSpPr>
            <a:spLocks noGrp="1"/>
          </p:cNvSpPr>
          <p:nvPr>
            <p:ph idx="1"/>
          </p:nvPr>
        </p:nvSpPr>
        <p:spPr>
          <a:xfrm>
            <a:off x="144544" y="1677971"/>
            <a:ext cx="12047456" cy="4751109"/>
          </a:xfrm>
        </p:spPr>
        <p:txBody>
          <a:bodyPr>
            <a:normAutofit/>
          </a:bodyPr>
          <a:lstStyle/>
          <a:p>
            <a:pPr marL="0" indent="0">
              <a:buNone/>
            </a:pPr>
            <a:r>
              <a:rPr lang="en-GB" dirty="0"/>
              <a:t>The two key points at the heart of the faculty lecture.</a:t>
            </a:r>
          </a:p>
          <a:p>
            <a:endParaRPr lang="en-US" dirty="0"/>
          </a:p>
          <a:p>
            <a:r>
              <a:rPr lang="en-GB" dirty="0"/>
              <a:t>First, which is by far the major one is the attempt I have made to demonstrate that there is no “African Economics”.</a:t>
            </a:r>
          </a:p>
          <a:p>
            <a:endParaRPr lang="en-US" dirty="0"/>
          </a:p>
          <a:p>
            <a:r>
              <a:rPr lang="en-GB" dirty="0"/>
              <a:t>Second, and the minor point is that I also offer some thoughts about what “African Economics” could be imagined to be.</a:t>
            </a:r>
          </a:p>
        </p:txBody>
      </p:sp>
    </p:spTree>
    <p:extLst>
      <p:ext uri="{BB962C8B-B14F-4D97-AF65-F5344CB8AC3E}">
        <p14:creationId xmlns:p14="http://schemas.microsoft.com/office/powerpoint/2010/main" val="73667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062" y="217618"/>
            <a:ext cx="8610600" cy="1293028"/>
          </a:xfrm>
        </p:spPr>
        <p:txBody>
          <a:bodyPr/>
          <a:lstStyle/>
          <a:p>
            <a:r>
              <a:rPr lang="en-US" b="1" dirty="0"/>
              <a:t> CONT’D</a:t>
            </a:r>
            <a:endParaRPr lang="en-GB" dirty="0"/>
          </a:p>
        </p:txBody>
      </p:sp>
      <p:sp>
        <p:nvSpPr>
          <p:cNvPr id="3" name="Content Placeholder 2"/>
          <p:cNvSpPr>
            <a:spLocks noGrp="1"/>
          </p:cNvSpPr>
          <p:nvPr>
            <p:ph idx="1"/>
          </p:nvPr>
        </p:nvSpPr>
        <p:spPr>
          <a:xfrm>
            <a:off x="1" y="1970202"/>
            <a:ext cx="11849492" cy="4741683"/>
          </a:xfrm>
        </p:spPr>
        <p:txBody>
          <a:bodyPr/>
          <a:lstStyle/>
          <a:p>
            <a:r>
              <a:rPr lang="en-GB" dirty="0"/>
              <a:t>Three crucial and interwoven domains of economics which in my view epitomise the essences, roles, claims and </a:t>
            </a:r>
            <a:r>
              <a:rPr lang="en-GB" i="1" dirty="0"/>
              <a:t>forte</a:t>
            </a:r>
            <a:r>
              <a:rPr lang="en-GB" dirty="0"/>
              <a:t> of the field in the world it has always sought to study and unpack.</a:t>
            </a:r>
          </a:p>
          <a:p>
            <a:endParaRPr lang="en-GB" dirty="0"/>
          </a:p>
          <a:p>
            <a:r>
              <a:rPr lang="en-GB" dirty="0"/>
              <a:t>These are, in no particular order of importance, </a:t>
            </a:r>
          </a:p>
          <a:p>
            <a:pPr lvl="1"/>
            <a:r>
              <a:rPr lang="en-GB" dirty="0"/>
              <a:t>the instructional (what do </a:t>
            </a:r>
            <a:r>
              <a:rPr lang="en-GB" i="1" dirty="0"/>
              <a:t>we learn and</a:t>
            </a:r>
            <a:r>
              <a:rPr lang="en-GB" dirty="0"/>
              <a:t> teach?) = (</a:t>
            </a:r>
            <a:r>
              <a:rPr lang="en-GB" dirty="0">
                <a:solidFill>
                  <a:srgbClr val="0070C0"/>
                </a:solidFill>
              </a:rPr>
              <a:t>Total Absence</a:t>
            </a:r>
            <a:r>
              <a:rPr lang="en-GB" dirty="0"/>
              <a:t>)</a:t>
            </a:r>
          </a:p>
          <a:p>
            <a:pPr lvl="1"/>
            <a:r>
              <a:rPr lang="en-GB" dirty="0">
                <a:solidFill>
                  <a:srgbClr val="FF0000"/>
                </a:solidFill>
              </a:rPr>
              <a:t>the empirical </a:t>
            </a:r>
            <a:r>
              <a:rPr lang="en-GB" dirty="0"/>
              <a:t>(what informs</a:t>
            </a:r>
            <a:r>
              <a:rPr lang="en-GB" i="1" dirty="0"/>
              <a:t> our</a:t>
            </a:r>
            <a:r>
              <a:rPr lang="en-GB" dirty="0"/>
              <a:t> research and approaches to the same?) = (</a:t>
            </a:r>
            <a:r>
              <a:rPr lang="en-GB" dirty="0">
                <a:solidFill>
                  <a:srgbClr val="FF0000"/>
                </a:solidFill>
              </a:rPr>
              <a:t>Presence-Absence</a:t>
            </a:r>
            <a:r>
              <a:rPr lang="en-GB" dirty="0"/>
              <a:t>) </a:t>
            </a:r>
          </a:p>
          <a:p>
            <a:pPr lvl="1"/>
            <a:r>
              <a:rPr lang="en-GB" dirty="0"/>
              <a:t>the practical [how do</a:t>
            </a:r>
            <a:r>
              <a:rPr lang="en-GB" i="1" dirty="0"/>
              <a:t> we</a:t>
            </a:r>
            <a:r>
              <a:rPr lang="en-GB" dirty="0"/>
              <a:t> deploy research in the framing and crafting of public policy(</a:t>
            </a:r>
            <a:r>
              <a:rPr lang="en-GB" dirty="0" err="1"/>
              <a:t>ies</a:t>
            </a:r>
            <a:r>
              <a:rPr lang="en-GB" dirty="0"/>
              <a:t>)] (</a:t>
            </a:r>
            <a:r>
              <a:rPr lang="en-GB" dirty="0">
                <a:solidFill>
                  <a:srgbClr val="0070C0"/>
                </a:solidFill>
              </a:rPr>
              <a:t>Near Total Absence</a:t>
            </a:r>
            <a:r>
              <a:rPr lang="en-GB" dirty="0"/>
              <a:t>)</a:t>
            </a:r>
          </a:p>
          <a:p>
            <a:endParaRPr lang="en-GB" dirty="0"/>
          </a:p>
        </p:txBody>
      </p:sp>
    </p:spTree>
    <p:extLst>
      <p:ext uri="{BB962C8B-B14F-4D97-AF65-F5344CB8AC3E}">
        <p14:creationId xmlns:p14="http://schemas.microsoft.com/office/powerpoint/2010/main" val="4255633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0047-734D-79FD-FB83-DD8341D55A4F}"/>
              </a:ext>
            </a:extLst>
          </p:cNvPr>
          <p:cNvSpPr>
            <a:spLocks noGrp="1"/>
          </p:cNvSpPr>
          <p:nvPr>
            <p:ph type="title"/>
          </p:nvPr>
        </p:nvSpPr>
        <p:spPr/>
        <p:txBody>
          <a:bodyPr/>
          <a:lstStyle/>
          <a:p>
            <a:r>
              <a:rPr lang="en-GB" dirty="0"/>
              <a:t>Conceptual Clarifications???</a:t>
            </a:r>
          </a:p>
        </p:txBody>
      </p:sp>
      <p:sp>
        <p:nvSpPr>
          <p:cNvPr id="3" name="Content Placeholder 2">
            <a:extLst>
              <a:ext uri="{FF2B5EF4-FFF2-40B4-BE49-F238E27FC236}">
                <a16:creationId xmlns:a16="http://schemas.microsoft.com/office/drawing/2014/main" id="{2BAE24CF-C71F-B524-D7EC-64B3D40C924F}"/>
              </a:ext>
            </a:extLst>
          </p:cNvPr>
          <p:cNvSpPr>
            <a:spLocks noGrp="1"/>
          </p:cNvSpPr>
          <p:nvPr>
            <p:ph idx="1"/>
          </p:nvPr>
        </p:nvSpPr>
        <p:spPr/>
        <p:txBody>
          <a:bodyPr/>
          <a:lstStyle/>
          <a:p>
            <a:r>
              <a:rPr lang="en-GB" i="1" dirty="0"/>
              <a:t>Prescence-Absence</a:t>
            </a:r>
            <a:r>
              <a:rPr lang="en-GB" dirty="0"/>
              <a:t>: “illusory” understandings of “being amidst non-being”</a:t>
            </a:r>
          </a:p>
          <a:p>
            <a:endParaRPr lang="en-GB" dirty="0"/>
          </a:p>
          <a:p>
            <a:r>
              <a:rPr lang="en-GB" i="1" dirty="0" err="1"/>
              <a:t>Empiriscapes</a:t>
            </a:r>
            <a:endParaRPr lang="en-GB" i="1" dirty="0"/>
          </a:p>
          <a:p>
            <a:pPr>
              <a:buFont typeface="Wingdings" panose="05000000000000000000" pitchFamily="2" charset="2"/>
              <a:buChar char="§"/>
            </a:pPr>
            <a:r>
              <a:rPr lang="en-GB" dirty="0"/>
              <a:t>Arjun Appadurai : </a:t>
            </a:r>
            <a:r>
              <a:rPr lang="en-GB" dirty="0" err="1"/>
              <a:t>Globaisation</a:t>
            </a:r>
            <a:r>
              <a:rPr lang="en-GB" dirty="0"/>
              <a:t> “</a:t>
            </a:r>
            <a:r>
              <a:rPr lang="en-GB" dirty="0" err="1"/>
              <a:t>Scapes</a:t>
            </a:r>
            <a:r>
              <a:rPr lang="en-GB" dirty="0"/>
              <a:t>” : Ethno-; Media-; Techno-; Finance-, and Ideo- </a:t>
            </a:r>
          </a:p>
          <a:p>
            <a:pPr>
              <a:buFont typeface="Wingdings" panose="05000000000000000000" pitchFamily="2" charset="2"/>
              <a:buChar char="§"/>
            </a:pPr>
            <a:r>
              <a:rPr lang="en-GB" dirty="0" err="1"/>
              <a:t>Afe</a:t>
            </a:r>
            <a:r>
              <a:rPr lang="en-GB" dirty="0"/>
              <a:t> </a:t>
            </a:r>
            <a:r>
              <a:rPr lang="en-GB" dirty="0" err="1"/>
              <a:t>Adogame</a:t>
            </a:r>
            <a:r>
              <a:rPr lang="en-GB" dirty="0"/>
              <a:t> : Religion especially Pentecostalism in Africa ; </a:t>
            </a:r>
            <a:r>
              <a:rPr lang="en-GB" dirty="0" err="1"/>
              <a:t>MegaChurch</a:t>
            </a:r>
            <a:r>
              <a:rPr lang="en-GB" dirty="0"/>
              <a:t>-</a:t>
            </a:r>
          </a:p>
          <a:p>
            <a:pPr>
              <a:buFont typeface="Wingdings" panose="05000000000000000000" pitchFamily="2" charset="2"/>
              <a:buChar char="§"/>
            </a:pPr>
            <a:endParaRPr lang="en-GB" dirty="0"/>
          </a:p>
          <a:p>
            <a:pPr>
              <a:buFont typeface="Wingdings" panose="05000000000000000000" pitchFamily="2" charset="2"/>
              <a:buChar char="§"/>
            </a:pPr>
            <a:r>
              <a:rPr lang="en-GB" i="1" dirty="0" err="1"/>
              <a:t>Empiriscapes</a:t>
            </a:r>
            <a:r>
              <a:rPr lang="en-GB" dirty="0"/>
              <a:t>: Vaguely “the gamut of practices that constitute the research(and publication) ecosystem.</a:t>
            </a:r>
          </a:p>
        </p:txBody>
      </p:sp>
    </p:spTree>
    <p:extLst>
      <p:ext uri="{BB962C8B-B14F-4D97-AF65-F5344CB8AC3E}">
        <p14:creationId xmlns:p14="http://schemas.microsoft.com/office/powerpoint/2010/main" val="2728091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406155"/>
            <a:ext cx="8610600" cy="1293028"/>
          </a:xfrm>
        </p:spPr>
        <p:txBody>
          <a:bodyPr>
            <a:noAutofit/>
          </a:bodyPr>
          <a:lstStyle/>
          <a:p>
            <a:r>
              <a:rPr lang="en-GB" sz="2000" b="1" dirty="0"/>
              <a:t>  From theory to Empiricism in Economics: </a:t>
            </a:r>
            <a:r>
              <a:rPr lang="en-GB" sz="2000" b="1" dirty="0">
                <a:solidFill>
                  <a:srgbClr val="FF0000"/>
                </a:solidFill>
              </a:rPr>
              <a:t>Agenda Setting</a:t>
            </a:r>
            <a:r>
              <a:rPr lang="en-GB" sz="2000" b="1" dirty="0"/>
              <a:t>, </a:t>
            </a:r>
            <a:r>
              <a:rPr lang="en-GB" sz="2000" b="1" dirty="0">
                <a:solidFill>
                  <a:srgbClr val="FF0000"/>
                </a:solidFill>
              </a:rPr>
              <a:t>Institutional Barriers </a:t>
            </a:r>
            <a:r>
              <a:rPr lang="en-GB" sz="2000" b="1" dirty="0"/>
              <a:t>and </a:t>
            </a:r>
            <a:r>
              <a:rPr lang="en-GB" sz="2000" b="1" dirty="0">
                <a:solidFill>
                  <a:srgbClr val="FF0000"/>
                </a:solidFill>
              </a:rPr>
              <a:t>Professional Communication </a:t>
            </a:r>
            <a:r>
              <a:rPr lang="en-GB" sz="2000" b="1" dirty="0"/>
              <a:t>in the Africa Academy </a:t>
            </a:r>
            <a:endParaRPr lang="en-GB" sz="2000" dirty="0"/>
          </a:p>
        </p:txBody>
      </p:sp>
      <p:sp>
        <p:nvSpPr>
          <p:cNvPr id="3" name="Content Placeholder 2"/>
          <p:cNvSpPr>
            <a:spLocks noGrp="1"/>
          </p:cNvSpPr>
          <p:nvPr>
            <p:ph idx="1"/>
          </p:nvPr>
        </p:nvSpPr>
        <p:spPr>
          <a:xfrm>
            <a:off x="113122" y="1555423"/>
            <a:ext cx="12078878" cy="5302577"/>
          </a:xfrm>
        </p:spPr>
        <p:txBody>
          <a:bodyPr>
            <a:normAutofit/>
          </a:bodyPr>
          <a:lstStyle/>
          <a:p>
            <a:r>
              <a:rPr lang="en-GB" dirty="0"/>
              <a:t>For empirical work arising from economic theories, it is important to unpack the sources and processes of the setting of research agenda. </a:t>
            </a:r>
          </a:p>
          <a:p>
            <a:endParaRPr lang="en-GB" dirty="0"/>
          </a:p>
          <a:p>
            <a:r>
              <a:rPr lang="en-GB" dirty="0"/>
              <a:t>These identified proneness to mimicry on the theoretical side shapes and places formidable limits on what we can (or cannot) do on the empirical side of the discipline in Africa.</a:t>
            </a:r>
          </a:p>
          <a:p>
            <a:endParaRPr lang="en-GB" dirty="0"/>
          </a:p>
          <a:p>
            <a:r>
              <a:rPr lang="en-GB" dirty="0" err="1"/>
              <a:t>Hountoundji</a:t>
            </a:r>
            <a:r>
              <a:rPr lang="en-GB" dirty="0"/>
              <a:t> (1997, 2009) aptly described this implicated knowledge dependence as “extraversion”. To expound on this, he raised an assortment of questions along the following lines:</a:t>
            </a:r>
          </a:p>
          <a:p>
            <a:pPr lvl="2"/>
            <a:r>
              <a:rPr lang="en-GB" i="1" dirty="0"/>
              <a:t>“where does all the equipment used for research in the periphery come from?”, </a:t>
            </a:r>
            <a:r>
              <a:rPr lang="en-GB" b="1" i="1" dirty="0"/>
              <a:t>“how are research topics selected?”</a:t>
            </a:r>
            <a:r>
              <a:rPr lang="en-GB" i="1" dirty="0"/>
              <a:t>, “where and how are the data produced, dispatched stored, capitalized?”, “how do they get translated in to practical applications?”, </a:t>
            </a:r>
            <a:r>
              <a:rPr lang="en-GB" b="1" i="1" dirty="0"/>
              <a:t>“on what social needs and practical requirements are they based directly or indirectly?”</a:t>
            </a:r>
            <a:r>
              <a:rPr lang="en-GB" i="1" dirty="0"/>
              <a:t>, “who are the intended beneficiaries of the research?”, “what complex ties link our research establishments to industry in particular and the business world in general?’, “how does it fit in to the society producing it?”, “</a:t>
            </a:r>
            <a:r>
              <a:rPr lang="en-GB" b="1" i="1" dirty="0"/>
              <a:t>and to what extent is this society able to take charge of its findings? </a:t>
            </a:r>
            <a:r>
              <a:rPr lang="en-GB" dirty="0"/>
              <a:t>(emphasis added)</a:t>
            </a:r>
          </a:p>
        </p:txBody>
      </p:sp>
    </p:spTree>
    <p:extLst>
      <p:ext uri="{BB962C8B-B14F-4D97-AF65-F5344CB8AC3E}">
        <p14:creationId xmlns:p14="http://schemas.microsoft.com/office/powerpoint/2010/main" val="1794914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32777"/>
            <a:ext cx="8610600" cy="1293028"/>
          </a:xfrm>
        </p:spPr>
        <p:txBody>
          <a:bodyPr/>
          <a:lstStyle/>
          <a:p>
            <a:r>
              <a:rPr lang="en-US" b="1" dirty="0"/>
              <a:t>CONT’D</a:t>
            </a:r>
            <a:endParaRPr lang="en-GB" dirty="0"/>
          </a:p>
        </p:txBody>
      </p:sp>
      <p:sp>
        <p:nvSpPr>
          <p:cNvPr id="3" name="Content Placeholder 2"/>
          <p:cNvSpPr>
            <a:spLocks noGrp="1"/>
          </p:cNvSpPr>
          <p:nvPr>
            <p:ph idx="1"/>
          </p:nvPr>
        </p:nvSpPr>
        <p:spPr>
          <a:xfrm>
            <a:off x="1" y="1800520"/>
            <a:ext cx="12085162" cy="5057480"/>
          </a:xfrm>
        </p:spPr>
        <p:txBody>
          <a:bodyPr>
            <a:normAutofit/>
          </a:bodyPr>
          <a:lstStyle/>
          <a:p>
            <a:r>
              <a:rPr lang="en-GB" dirty="0"/>
              <a:t>the preponderance of the largest spenders on research in economics are state-run institutions such as the National Science Foundation (NSF) [U.S.], Economic and Social Research Council (ESRC) [U.K.] and philanthropies/foundations like </a:t>
            </a:r>
            <a:r>
              <a:rPr lang="en-GB" dirty="0" err="1"/>
              <a:t>Wellcome</a:t>
            </a:r>
            <a:r>
              <a:rPr lang="en-GB" dirty="0"/>
              <a:t> Trust (U.K.), Ford Foundation (U.S.), Andrew, W. Mellon Foundation (U.S.), Bill and Melinda Gates Foundation (U.S) and John, D and Catherine, T MacArthur Foundation (U.S.) etc.</a:t>
            </a:r>
          </a:p>
          <a:p>
            <a:endParaRPr lang="en-GB" dirty="0"/>
          </a:p>
          <a:p>
            <a:r>
              <a:rPr lang="en-GB" dirty="0"/>
              <a:t>There are definitely Africa-based funding structures such as the African Development Fund of the African Development Bank (</a:t>
            </a:r>
            <a:r>
              <a:rPr lang="en-GB" dirty="0" err="1"/>
              <a:t>AfDB</a:t>
            </a:r>
            <a:r>
              <a:rPr lang="en-GB" dirty="0"/>
              <a:t>), TY </a:t>
            </a:r>
            <a:r>
              <a:rPr lang="en-GB" dirty="0" err="1"/>
              <a:t>Danjuma</a:t>
            </a:r>
            <a:r>
              <a:rPr lang="en-GB" dirty="0"/>
              <a:t> Foundation and a few others, but these are relatively fringe players in terms of the size, scope and coverage of funding.</a:t>
            </a:r>
          </a:p>
          <a:p>
            <a:endParaRPr lang="en-GB" dirty="0"/>
          </a:p>
          <a:p>
            <a:r>
              <a:rPr lang="en-GB" dirty="0"/>
              <a:t>Hence, the best shot of scholars working in Africa is to look to the big funders for support.</a:t>
            </a:r>
          </a:p>
        </p:txBody>
      </p:sp>
    </p:spTree>
    <p:extLst>
      <p:ext uri="{BB962C8B-B14F-4D97-AF65-F5344CB8AC3E}">
        <p14:creationId xmlns:p14="http://schemas.microsoft.com/office/powerpoint/2010/main" val="2298703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04496"/>
            <a:ext cx="8610600" cy="1293028"/>
          </a:xfrm>
        </p:spPr>
        <p:txBody>
          <a:bodyPr/>
          <a:lstStyle/>
          <a:p>
            <a:r>
              <a:rPr lang="en-US" b="1" dirty="0"/>
              <a:t>CONT’D</a:t>
            </a:r>
            <a:endParaRPr lang="en-GB" dirty="0"/>
          </a:p>
        </p:txBody>
      </p:sp>
      <p:sp>
        <p:nvSpPr>
          <p:cNvPr id="3" name="Content Placeholder 2"/>
          <p:cNvSpPr>
            <a:spLocks noGrp="1"/>
          </p:cNvSpPr>
          <p:nvPr>
            <p:ph idx="1"/>
          </p:nvPr>
        </p:nvSpPr>
        <p:spPr>
          <a:xfrm>
            <a:off x="94268" y="1517715"/>
            <a:ext cx="12097732" cy="5269584"/>
          </a:xfrm>
        </p:spPr>
        <p:txBody>
          <a:bodyPr>
            <a:normAutofit/>
          </a:bodyPr>
          <a:lstStyle/>
          <a:p>
            <a:r>
              <a:rPr lang="en-GB" dirty="0"/>
              <a:t>The pursuit of means of survival predisposes scholars studying economic phenomena or themes in Africa to either realignment of their research foci to the dictates of external funders or outright embrace of the stipulated themes of interest to these funders. </a:t>
            </a:r>
          </a:p>
          <a:p>
            <a:r>
              <a:rPr lang="en-GB" dirty="0"/>
              <a:t>Low remuneration in the academy in most African countries implies that scholars make ends meet by scrambling for whatever non-salary pecuniary benefits might exist.</a:t>
            </a:r>
          </a:p>
          <a:p>
            <a:r>
              <a:rPr lang="en-GB" dirty="0"/>
              <a:t>Irrespective of this harsh material environment, African scholars, not excluding those in economics departments, still manage to produce research output that is more often than not comparable to those emanating from much richer regions of the world. </a:t>
            </a:r>
          </a:p>
          <a:p>
            <a:endParaRPr lang="en-GB" dirty="0"/>
          </a:p>
          <a:p>
            <a:r>
              <a:rPr lang="en-GB" dirty="0"/>
              <a:t>Despite this apparent success, it appears to produce what I will refer to here as "</a:t>
            </a:r>
            <a:r>
              <a:rPr lang="en-GB" i="1" dirty="0"/>
              <a:t>presence-absence</a:t>
            </a:r>
            <a:r>
              <a:rPr lang="en-GB" dirty="0"/>
              <a:t>". </a:t>
            </a:r>
          </a:p>
          <a:p>
            <a:pPr lvl="1"/>
            <a:r>
              <a:rPr lang="en-GB" dirty="0"/>
              <a:t>By </a:t>
            </a:r>
            <a:r>
              <a:rPr lang="en-GB" i="1" dirty="0"/>
              <a:t>presence-absence</a:t>
            </a:r>
            <a:r>
              <a:rPr lang="en-GB" dirty="0"/>
              <a:t>, I hope to convey the idea of the coincidence of the existence and non-existence of a thing, concept, process, mechanism, outcome and so on.</a:t>
            </a:r>
          </a:p>
        </p:txBody>
      </p:sp>
    </p:spTree>
    <p:extLst>
      <p:ext uri="{BB962C8B-B14F-4D97-AF65-F5344CB8AC3E}">
        <p14:creationId xmlns:p14="http://schemas.microsoft.com/office/powerpoint/2010/main" val="519495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13924"/>
            <a:ext cx="8610600" cy="1293028"/>
          </a:xfrm>
        </p:spPr>
        <p:txBody>
          <a:bodyPr/>
          <a:lstStyle/>
          <a:p>
            <a:r>
              <a:rPr lang="en-US" b="1" dirty="0"/>
              <a:t>CONT’D</a:t>
            </a:r>
            <a:endParaRPr lang="en-GB" dirty="0"/>
          </a:p>
        </p:txBody>
      </p:sp>
      <p:sp>
        <p:nvSpPr>
          <p:cNvPr id="3" name="Content Placeholder 2"/>
          <p:cNvSpPr>
            <a:spLocks noGrp="1"/>
          </p:cNvSpPr>
          <p:nvPr>
            <p:ph idx="1"/>
          </p:nvPr>
        </p:nvSpPr>
        <p:spPr>
          <a:xfrm>
            <a:off x="75414" y="1517715"/>
            <a:ext cx="11981468" cy="5222449"/>
          </a:xfrm>
        </p:spPr>
        <p:txBody>
          <a:bodyPr>
            <a:normAutofit/>
          </a:bodyPr>
          <a:lstStyle/>
          <a:p>
            <a:r>
              <a:rPr lang="en-GB" dirty="0"/>
              <a:t>While it is less conceptually arduous to think of these regimes in binary terms – existence vis-à-vis non-existence -, I draw on Yoruba socio-philosophical thought which recognises complexity as depicted by ideas such as “</a:t>
            </a:r>
            <a:r>
              <a:rPr lang="en-GB" i="1" dirty="0" err="1"/>
              <a:t>tibi</a:t>
            </a:r>
            <a:r>
              <a:rPr lang="en-GB" i="1" dirty="0"/>
              <a:t> tire la da </a:t>
            </a:r>
            <a:r>
              <a:rPr lang="en-GB" i="1" dirty="0" err="1"/>
              <a:t>ile</a:t>
            </a:r>
            <a:r>
              <a:rPr lang="en-GB" i="1" dirty="0"/>
              <a:t> aye</a:t>
            </a:r>
            <a:r>
              <a:rPr lang="en-GB" dirty="0"/>
              <a:t>” (this will be clearly wrongly translated if one says “good and evil are part of the earth’s creation”, for instance).</a:t>
            </a:r>
          </a:p>
          <a:p>
            <a:r>
              <a:rPr lang="en-GB" dirty="0"/>
              <a:t>In this Yoruba thought system, reality can also be construed as a union of opposites. </a:t>
            </a:r>
          </a:p>
          <a:p>
            <a:pPr marL="0" indent="0">
              <a:buNone/>
            </a:pPr>
            <a:endParaRPr lang="en-GB" b="1" dirty="0"/>
          </a:p>
          <a:p>
            <a:r>
              <a:rPr lang="en-GB" dirty="0"/>
              <a:t>To add to the previous points, the now standard ranking of academics and academic institutions (just like a soccer league table) creates for African Universities incentives for counterproductive “competition” rather than the kind of energising “cooperation” needed to engender all round progress on the continent. Why, for instance should we transit to jubilation mode when ranking metrics improve despite deteriorating conditions in our societies? If our scholarship’s relevance in context is validated by tangible improvements in the socio-economic welfare of our countries, should we bother at all whether we and/or our institutions are ranked?</a:t>
            </a:r>
          </a:p>
        </p:txBody>
      </p:sp>
    </p:spTree>
    <p:extLst>
      <p:ext uri="{BB962C8B-B14F-4D97-AF65-F5344CB8AC3E}">
        <p14:creationId xmlns:p14="http://schemas.microsoft.com/office/powerpoint/2010/main" val="2751600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1708</TotalTime>
  <Words>2005</Words>
  <Application>Microsoft Office PowerPoint</Application>
  <PresentationFormat>Widescreen</PresentationFormat>
  <Paragraphs>151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Times New Roman</vt:lpstr>
      <vt:lpstr>Wingdings</vt:lpstr>
      <vt:lpstr>Wingdings 3</vt:lpstr>
      <vt:lpstr>Wisp</vt:lpstr>
      <vt:lpstr>On presence-absence: Reflections on Africa’s (dis)placement in economics empiriscapes</vt:lpstr>
      <vt:lpstr>Preamble</vt:lpstr>
      <vt:lpstr>Introduction</vt:lpstr>
      <vt:lpstr> CONT’D</vt:lpstr>
      <vt:lpstr>Conceptual Clarifications???</vt:lpstr>
      <vt:lpstr>  From theory to Empiricism in Economics: Agenda Setting, Institutional Barriers and Professional Communication in the Africa Academy </vt:lpstr>
      <vt:lpstr>CONT’D</vt:lpstr>
      <vt:lpstr>CONT’D</vt:lpstr>
      <vt:lpstr>CONT’D</vt:lpstr>
      <vt:lpstr>CONT’D</vt:lpstr>
      <vt:lpstr>CONT’D</vt:lpstr>
      <vt:lpstr>CONT’D</vt:lpstr>
      <vt:lpstr>CONT’D</vt:lpstr>
      <vt:lpstr>CONT’D</vt:lpstr>
      <vt:lpstr> CONT’D</vt:lpstr>
      <vt:lpstr>4. CONT’D</vt:lpstr>
      <vt:lpstr>Closing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“AFRICAN ECONOMICS” THE ECONOMICS OF?</dc:title>
  <dc:creator>Essohe</dc:creator>
  <cp:lastModifiedBy>Plustech</cp:lastModifiedBy>
  <cp:revision>52</cp:revision>
  <cp:lastPrinted>2023-12-08T11:16:29Z</cp:lastPrinted>
  <dcterms:created xsi:type="dcterms:W3CDTF">2023-04-16T21:57:58Z</dcterms:created>
  <dcterms:modified xsi:type="dcterms:W3CDTF">2023-12-26T23:34:06Z</dcterms:modified>
</cp:coreProperties>
</file>